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11/30/2016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11/30/2016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11/30/2016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11/30/2016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9CA301-064C-4F3B-A82C-56310089F6FE}" type="datetimeFigureOut">
              <a:rPr lang="en-US" smtClean="0"/>
              <a:pPr/>
              <a:t>11/30/2016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9CA301-064C-4F3B-A82C-56310089F6FE}" type="datetimeFigureOut">
              <a:rPr lang="en-US" smtClean="0"/>
              <a:pPr/>
              <a:t>11/30/2016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09CA301-064C-4F3B-A82C-56310089F6FE}" type="datetimeFigureOut">
              <a:rPr lang="en-US" smtClean="0"/>
              <a:pPr/>
              <a:t>11/30/2016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09CA301-064C-4F3B-A82C-56310089F6FE}" type="datetimeFigureOut">
              <a:rPr lang="en-US" smtClean="0"/>
              <a:pPr/>
              <a:t>11/30/2016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9CA301-064C-4F3B-A82C-56310089F6FE}" type="datetimeFigureOut">
              <a:rPr lang="en-US" smtClean="0"/>
              <a:pPr/>
              <a:t>11/30/2016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9CA301-064C-4F3B-A82C-56310089F6FE}" type="datetimeFigureOut">
              <a:rPr lang="en-US" smtClean="0"/>
              <a:pPr/>
              <a:t>11/30/2016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9CA301-064C-4F3B-A82C-56310089F6FE}" type="datetimeFigureOut">
              <a:rPr lang="en-US" smtClean="0"/>
              <a:pPr/>
              <a:t>11/30/2016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9CA301-064C-4F3B-A82C-56310089F6FE}" type="datetimeFigureOut">
              <a:rPr lang="en-US" smtClean="0"/>
              <a:pPr/>
              <a:t>11/30/2016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1EABFC-0999-4B0D-847D-02E428CBBB6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sz="4000" b="1" dirty="0"/>
              <a:t>PRAGMATISM</a:t>
            </a:r>
            <a:r>
              <a:rPr lang="en-US" sz="4000" b="1" dirty="0" smtClean="0"/>
              <a:t> / </a:t>
            </a:r>
            <a:r>
              <a:rPr lang="en-US" sz="4000" b="1" dirty="0"/>
              <a:t>JOHN DEWEY</a:t>
            </a:r>
            <a:endParaRPr lang="en-US" sz="4000" dirty="0"/>
          </a:p>
        </p:txBody>
      </p:sp>
      <p:sp>
        <p:nvSpPr>
          <p:cNvPr id="5" name="Subtitle 4"/>
          <p:cNvSpPr>
            <a:spLocks noGrp="1"/>
          </p:cNvSpPr>
          <p:nvPr>
            <p:ph type="subTitle" idx="1"/>
          </p:nvPr>
        </p:nvSpPr>
        <p:spPr>
          <a:xfrm>
            <a:off x="4953000" y="5105400"/>
            <a:ext cx="2819400" cy="533400"/>
          </a:xfrm>
        </p:spPr>
        <p:txBody>
          <a:bodyPr>
            <a:normAutofit/>
          </a:bodyPr>
          <a:lstStyle/>
          <a:p>
            <a:r>
              <a:rPr lang="en-US" sz="2000" b="1" dirty="0" smtClean="0">
                <a:solidFill>
                  <a:schemeClr val="tx1"/>
                </a:solidFill>
                <a:latin typeface="Times New Roman" pitchFamily="18" charset="0"/>
                <a:cs typeface="Times New Roman" pitchFamily="18" charset="0"/>
              </a:rPr>
              <a:t>Lecture No. </a:t>
            </a:r>
            <a:r>
              <a:rPr lang="en-US" sz="2000" b="1" smtClean="0">
                <a:solidFill>
                  <a:schemeClr val="tx1"/>
                </a:solidFill>
                <a:latin typeface="Times New Roman" pitchFamily="18" charset="0"/>
                <a:cs typeface="Times New Roman" pitchFamily="18" charset="0"/>
              </a:rPr>
              <a:t>11</a:t>
            </a:r>
            <a:endParaRPr lang="en-US" sz="2000" b="1"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pPr marL="514350" lvl="0" indent="-514350" algn="just">
              <a:buFont typeface="+mj-lt"/>
              <a:buAutoNum type="arabicPeriod" startAt="4"/>
            </a:pPr>
            <a:r>
              <a:rPr lang="en-US" b="1" dirty="0"/>
              <a:t>Principle of Integration:</a:t>
            </a:r>
            <a:r>
              <a:rPr lang="en-US" dirty="0"/>
              <a:t> Pragmatic curriculum deals with the integration of subjects and activities. Subjects should be related to child pattern of life at particular stage, there by some harmony created in teaching of different subjects.</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b="1" dirty="0"/>
              <a:t>Pragmatism and Teacher</a:t>
            </a:r>
            <a:endParaRPr lang="en-US" dirty="0"/>
          </a:p>
        </p:txBody>
      </p:sp>
      <p:sp>
        <p:nvSpPr>
          <p:cNvPr id="3" name="Content Placeholder 2"/>
          <p:cNvSpPr>
            <a:spLocks noGrp="1"/>
          </p:cNvSpPr>
          <p:nvPr>
            <p:ph idx="1"/>
          </p:nvPr>
        </p:nvSpPr>
        <p:spPr>
          <a:xfrm>
            <a:off x="457200" y="1600200"/>
            <a:ext cx="8229600" cy="4724400"/>
          </a:xfrm>
        </p:spPr>
        <p:txBody>
          <a:bodyPr>
            <a:normAutofit lnSpcReduction="10000"/>
          </a:bodyPr>
          <a:lstStyle/>
          <a:p>
            <a:pPr lvl="0" algn="just"/>
            <a:r>
              <a:rPr lang="en-US" dirty="0"/>
              <a:t>Teacher should work as friend, philosopher and guide</a:t>
            </a:r>
          </a:p>
          <a:p>
            <a:pPr lvl="0" algn="just"/>
            <a:r>
              <a:rPr lang="en-US" dirty="0"/>
              <a:t>Capacity to come into close contact with students to know their interest</a:t>
            </a:r>
          </a:p>
          <a:p>
            <a:pPr lvl="0" algn="just"/>
            <a:r>
              <a:rPr lang="en-US" dirty="0"/>
              <a:t>Full understanding regarding the condition and situation of changing society</a:t>
            </a:r>
          </a:p>
          <a:p>
            <a:pPr lvl="0" algn="just"/>
            <a:r>
              <a:rPr lang="en-US" dirty="0"/>
              <a:t>Get busy students in solving problems and gain more and more knowledge by their own efforts</a:t>
            </a:r>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Pragmatism and Discipline</a:t>
            </a:r>
            <a:endParaRPr lang="en-US" dirty="0"/>
          </a:p>
        </p:txBody>
      </p:sp>
      <p:sp>
        <p:nvSpPr>
          <p:cNvPr id="3" name="Content Placeholder 2"/>
          <p:cNvSpPr>
            <a:spLocks noGrp="1"/>
          </p:cNvSpPr>
          <p:nvPr>
            <p:ph idx="1"/>
          </p:nvPr>
        </p:nvSpPr>
        <p:spPr>
          <a:xfrm>
            <a:off x="457200" y="1447800"/>
            <a:ext cx="8229600" cy="4953000"/>
          </a:xfrm>
        </p:spPr>
        <p:txBody>
          <a:bodyPr>
            <a:normAutofit/>
          </a:bodyPr>
          <a:lstStyle/>
          <a:p>
            <a:pPr lvl="0" algn="just"/>
            <a:r>
              <a:rPr lang="en-US" dirty="0"/>
              <a:t>Condemned enforced discipline and advocates social discipline based on child interest, activities and a sense of social responsibility</a:t>
            </a:r>
          </a:p>
          <a:p>
            <a:pPr algn="just">
              <a:buNone/>
            </a:pPr>
            <a:endParaRPr lang="en-US" sz="2000" dirty="0"/>
          </a:p>
          <a:p>
            <a:pPr lvl="0" algn="just"/>
            <a:r>
              <a:rPr lang="en-US" dirty="0"/>
              <a:t>Merging of play with work, this will infuse in him seriousness, sincerity and consideration for others. He will develop self confidence, self reliance, cooperation, sympathy and fellow feeling for others</a:t>
            </a:r>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b="1" dirty="0"/>
              <a:t>Merits of Pragmatism</a:t>
            </a:r>
            <a:endParaRPr lang="en-US" dirty="0"/>
          </a:p>
        </p:txBody>
      </p:sp>
      <p:sp>
        <p:nvSpPr>
          <p:cNvPr id="3" name="Content Placeholder 2"/>
          <p:cNvSpPr>
            <a:spLocks noGrp="1"/>
          </p:cNvSpPr>
          <p:nvPr>
            <p:ph idx="1"/>
          </p:nvPr>
        </p:nvSpPr>
        <p:spPr>
          <a:xfrm>
            <a:off x="457200" y="1447800"/>
            <a:ext cx="8229600" cy="4800600"/>
          </a:xfrm>
        </p:spPr>
        <p:txBody>
          <a:bodyPr>
            <a:normAutofit fontScale="92500" lnSpcReduction="20000"/>
          </a:bodyPr>
          <a:lstStyle/>
          <a:p>
            <a:pPr lvl="0" algn="just"/>
            <a:r>
              <a:rPr lang="en-US" dirty="0"/>
              <a:t>Construction of project method</a:t>
            </a:r>
          </a:p>
          <a:p>
            <a:pPr lvl="0" algn="just"/>
            <a:r>
              <a:rPr lang="en-US" dirty="0"/>
              <a:t>Importance of child (oppose bookish knowledge, development of child </a:t>
            </a:r>
            <a:r>
              <a:rPr lang="en-US" dirty="0" smtClean="0"/>
              <a:t>individuality </a:t>
            </a:r>
            <a:r>
              <a:rPr lang="en-US" dirty="0"/>
              <a:t>by his own efforts</a:t>
            </a:r>
            <a:r>
              <a:rPr lang="en-US" dirty="0" smtClean="0"/>
              <a:t>)</a:t>
            </a:r>
            <a:endParaRPr lang="en-US" dirty="0"/>
          </a:p>
          <a:p>
            <a:pPr lvl="0" algn="just"/>
            <a:r>
              <a:rPr lang="en-US" dirty="0"/>
              <a:t>Emphasis on activity (learning by doing)</a:t>
            </a:r>
          </a:p>
          <a:p>
            <a:pPr lvl="0" algn="just"/>
            <a:r>
              <a:rPr lang="en-US" dirty="0"/>
              <a:t>Faith in applied life (emphasis on practical life, prepare child for future life)</a:t>
            </a:r>
          </a:p>
          <a:p>
            <a:pPr lvl="0" algn="just"/>
            <a:r>
              <a:rPr lang="en-US" dirty="0"/>
              <a:t>Social and democratic education</a:t>
            </a:r>
          </a:p>
          <a:p>
            <a:pPr lvl="0" algn="just"/>
            <a:r>
              <a:rPr lang="en-US" dirty="0"/>
              <a:t>Progressive and optimistic attitude (freedom of initiative)</a:t>
            </a:r>
          </a:p>
          <a:p>
            <a:pPr algn="just"/>
            <a:r>
              <a:rPr lang="en-US" dirty="0"/>
              <a:t>Infusion of new life in education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b="1" dirty="0"/>
              <a:t>Demerits of Pragmatism</a:t>
            </a:r>
            <a:endParaRPr lang="en-US" dirty="0"/>
          </a:p>
        </p:txBody>
      </p:sp>
      <p:sp>
        <p:nvSpPr>
          <p:cNvPr id="3" name="Content Placeholder 2"/>
          <p:cNvSpPr>
            <a:spLocks noGrp="1"/>
          </p:cNvSpPr>
          <p:nvPr>
            <p:ph idx="1"/>
          </p:nvPr>
        </p:nvSpPr>
        <p:spPr>
          <a:xfrm>
            <a:off x="457200" y="1371600"/>
            <a:ext cx="8229600" cy="4953000"/>
          </a:xfrm>
        </p:spPr>
        <p:txBody>
          <a:bodyPr>
            <a:normAutofit fontScale="92500" lnSpcReduction="20000"/>
          </a:bodyPr>
          <a:lstStyle/>
          <a:p>
            <a:pPr lvl="0" algn="just"/>
            <a:r>
              <a:rPr lang="en-US" dirty="0"/>
              <a:t>Opposition of eternal truth (created by consequences of our actions)</a:t>
            </a:r>
          </a:p>
          <a:p>
            <a:pPr lvl="0" algn="just"/>
            <a:r>
              <a:rPr lang="en-US" dirty="0"/>
              <a:t>Negation of spiritual values (greater importance to material welfare of world)</a:t>
            </a:r>
          </a:p>
          <a:p>
            <a:pPr lvl="0" algn="just"/>
            <a:r>
              <a:rPr lang="en-US" dirty="0"/>
              <a:t>Opposition of past, emphasis upon future and present</a:t>
            </a:r>
          </a:p>
          <a:p>
            <a:pPr lvl="0" algn="just"/>
            <a:r>
              <a:rPr lang="en-US" dirty="0"/>
              <a:t>Difficulty in construction of curriculum (emphasis upon experience of life)</a:t>
            </a:r>
          </a:p>
          <a:p>
            <a:pPr lvl="0" algn="just"/>
            <a:r>
              <a:rPr lang="en-US" dirty="0"/>
              <a:t>Condemnation of formal education, all knowledge through direct personal experience. (short life span it quite impossible to receive knowledge through direct experience)</a:t>
            </a:r>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b="1" dirty="0"/>
              <a:t>PROJECT METHOD</a:t>
            </a:r>
            <a:endParaRPr lang="en-US" dirty="0"/>
          </a:p>
        </p:txBody>
      </p:sp>
      <p:sp>
        <p:nvSpPr>
          <p:cNvPr id="3" name="Content Placeholder 2"/>
          <p:cNvSpPr>
            <a:spLocks noGrp="1"/>
          </p:cNvSpPr>
          <p:nvPr>
            <p:ph idx="1"/>
          </p:nvPr>
        </p:nvSpPr>
        <p:spPr>
          <a:xfrm>
            <a:off x="457200" y="1371600"/>
            <a:ext cx="8229600" cy="4876800"/>
          </a:xfrm>
        </p:spPr>
        <p:txBody>
          <a:bodyPr>
            <a:normAutofit/>
          </a:bodyPr>
          <a:lstStyle/>
          <a:p>
            <a:pPr algn="just"/>
            <a:r>
              <a:rPr lang="en-US" dirty="0"/>
              <a:t>Stevenson: A project is a problematic act carried to its completion in its natural </a:t>
            </a:r>
            <a:r>
              <a:rPr lang="en-US" dirty="0" smtClean="0"/>
              <a:t>setting</a:t>
            </a:r>
            <a:endParaRPr lang="en-US" dirty="0"/>
          </a:p>
          <a:p>
            <a:pPr algn="just"/>
            <a:r>
              <a:rPr lang="en-US" dirty="0"/>
              <a:t>Ballard: A project is a bit of real life that has been incorporated into </a:t>
            </a:r>
            <a:r>
              <a:rPr lang="en-US" dirty="0" smtClean="0"/>
              <a:t>school</a:t>
            </a:r>
            <a:endParaRPr lang="en-US" dirty="0"/>
          </a:p>
          <a:p>
            <a:pPr algn="just"/>
            <a:r>
              <a:rPr lang="en-US" dirty="0"/>
              <a:t>John Dewey: An activity of individual or group involving the investigation and solution of problem that is planned and carried to the conclusion by the students under guidance of teachers.</a:t>
            </a:r>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b="1" dirty="0"/>
              <a:t>Principles of Project Method</a:t>
            </a:r>
            <a:endParaRPr lang="en-US" dirty="0"/>
          </a:p>
        </p:txBody>
      </p:sp>
      <p:sp>
        <p:nvSpPr>
          <p:cNvPr id="3" name="Content Placeholder 2"/>
          <p:cNvSpPr>
            <a:spLocks noGrp="1"/>
          </p:cNvSpPr>
          <p:nvPr>
            <p:ph idx="1"/>
          </p:nvPr>
        </p:nvSpPr>
        <p:spPr>
          <a:xfrm>
            <a:off x="457200" y="1447801"/>
            <a:ext cx="8229600" cy="4495800"/>
          </a:xfrm>
        </p:spPr>
        <p:txBody>
          <a:bodyPr/>
          <a:lstStyle/>
          <a:p>
            <a:pPr lvl="0"/>
            <a:r>
              <a:rPr lang="en-US" dirty="0"/>
              <a:t>It should have objective</a:t>
            </a:r>
          </a:p>
          <a:p>
            <a:pPr lvl="0"/>
            <a:r>
              <a:rPr lang="en-US" dirty="0"/>
              <a:t>It should be interesting</a:t>
            </a:r>
          </a:p>
          <a:p>
            <a:pPr lvl="0"/>
            <a:r>
              <a:rPr lang="en-US" dirty="0"/>
              <a:t>Freedom of work</a:t>
            </a:r>
          </a:p>
          <a:p>
            <a:pPr lvl="0"/>
            <a:r>
              <a:rPr lang="en-US" dirty="0"/>
              <a:t>Time management</a:t>
            </a:r>
          </a:p>
          <a:p>
            <a:pPr lvl="0"/>
            <a:r>
              <a:rPr lang="en-US" dirty="0"/>
              <a:t>Learning by doing</a:t>
            </a:r>
          </a:p>
          <a:p>
            <a:r>
              <a:rPr lang="en-US" dirty="0"/>
              <a:t>Learning by living</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791200"/>
          </a:xfrm>
        </p:spPr>
        <p:txBody>
          <a:bodyPr>
            <a:normAutofit fontScale="92500" lnSpcReduction="10000"/>
          </a:bodyPr>
          <a:lstStyle/>
          <a:p>
            <a:pPr>
              <a:buNone/>
            </a:pPr>
            <a:r>
              <a:rPr lang="en-US" b="1" dirty="0" smtClean="0"/>
              <a:t>Classification</a:t>
            </a:r>
            <a:endParaRPr lang="en-US" dirty="0"/>
          </a:p>
          <a:p>
            <a:pPr lvl="0" algn="just"/>
            <a:r>
              <a:rPr lang="en-US" dirty="0"/>
              <a:t>Individual Project: It is to be carried out by individuals</a:t>
            </a:r>
          </a:p>
          <a:p>
            <a:pPr lvl="0" algn="just"/>
            <a:r>
              <a:rPr lang="en-US" dirty="0"/>
              <a:t>Social Project: It is carried out by group of </a:t>
            </a:r>
            <a:r>
              <a:rPr lang="en-US" dirty="0" smtClean="0"/>
              <a:t>individuals</a:t>
            </a:r>
          </a:p>
          <a:p>
            <a:pPr lvl="0" algn="just"/>
            <a:endParaRPr lang="en-US" sz="2200" dirty="0"/>
          </a:p>
          <a:p>
            <a:pPr>
              <a:buNone/>
            </a:pPr>
            <a:r>
              <a:rPr lang="en-US" b="1" dirty="0"/>
              <a:t>Steps in Project </a:t>
            </a:r>
            <a:r>
              <a:rPr lang="en-US" b="1" dirty="0" smtClean="0"/>
              <a:t>Method</a:t>
            </a:r>
            <a:endParaRPr lang="en-US" dirty="0"/>
          </a:p>
          <a:p>
            <a:pPr lvl="0"/>
            <a:r>
              <a:rPr lang="en-US" dirty="0"/>
              <a:t>Providing a situation</a:t>
            </a:r>
          </a:p>
          <a:p>
            <a:pPr lvl="0"/>
            <a:r>
              <a:rPr lang="en-US" dirty="0"/>
              <a:t>Selection of project</a:t>
            </a:r>
          </a:p>
          <a:p>
            <a:pPr lvl="0"/>
            <a:r>
              <a:rPr lang="en-US" dirty="0" smtClean="0"/>
              <a:t>Planning </a:t>
            </a:r>
            <a:r>
              <a:rPr lang="en-US" dirty="0"/>
              <a:t>of project</a:t>
            </a:r>
          </a:p>
          <a:p>
            <a:pPr lvl="0"/>
            <a:r>
              <a:rPr lang="en-US" dirty="0"/>
              <a:t>Execution of project</a:t>
            </a:r>
          </a:p>
          <a:p>
            <a:pPr lvl="0"/>
            <a:r>
              <a:rPr lang="en-US" dirty="0"/>
              <a:t>Evaluation of project</a:t>
            </a:r>
          </a:p>
          <a:p>
            <a:pPr lvl="0" algn="just"/>
            <a:endParaRPr lang="en-US" dirty="0"/>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fontScale="90000"/>
          </a:bodyPr>
          <a:lstStyle/>
          <a:p>
            <a:r>
              <a:rPr lang="en-US" b="1" dirty="0"/>
              <a:t>Role of Teacher in Project Method</a:t>
            </a:r>
            <a:endParaRPr lang="en-US" dirty="0"/>
          </a:p>
        </p:txBody>
      </p:sp>
      <p:sp>
        <p:nvSpPr>
          <p:cNvPr id="3" name="Content Placeholder 2"/>
          <p:cNvSpPr>
            <a:spLocks noGrp="1"/>
          </p:cNvSpPr>
          <p:nvPr>
            <p:ph idx="1"/>
          </p:nvPr>
        </p:nvSpPr>
        <p:spPr>
          <a:xfrm>
            <a:off x="457200" y="1904999"/>
            <a:ext cx="8229600" cy="3733801"/>
          </a:xfrm>
        </p:spPr>
        <p:txBody>
          <a:bodyPr>
            <a:normAutofit fontScale="92500"/>
          </a:bodyPr>
          <a:lstStyle/>
          <a:p>
            <a:pPr lvl="0" algn="just"/>
            <a:r>
              <a:rPr lang="en-US" sz="3600" dirty="0"/>
              <a:t>The role of teacher is as guide and friend</a:t>
            </a:r>
          </a:p>
          <a:p>
            <a:pPr lvl="0" algn="just"/>
            <a:r>
              <a:rPr lang="en-US" sz="3600" dirty="0"/>
              <a:t>He helps the students in solving their problems</a:t>
            </a:r>
          </a:p>
          <a:p>
            <a:pPr lvl="0" algn="just"/>
            <a:r>
              <a:rPr lang="en-US" sz="3600" dirty="0"/>
              <a:t>He encourage his students to work collectively</a:t>
            </a:r>
          </a:p>
          <a:p>
            <a:pPr lvl="0" algn="just"/>
            <a:r>
              <a:rPr lang="en-US" sz="3600" dirty="0"/>
              <a:t>He also helps his students to avoid mistakes</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1020762"/>
          </a:xfrm>
        </p:spPr>
        <p:txBody>
          <a:bodyPr/>
          <a:lstStyle/>
          <a:p>
            <a:r>
              <a:rPr lang="en-US" b="1" dirty="0"/>
              <a:t>Definition of Pragmatism</a:t>
            </a:r>
            <a:endParaRPr lang="en-US" dirty="0"/>
          </a:p>
        </p:txBody>
      </p:sp>
      <p:sp>
        <p:nvSpPr>
          <p:cNvPr id="5" name="Content Placeholder 4"/>
          <p:cNvSpPr>
            <a:spLocks noGrp="1"/>
          </p:cNvSpPr>
          <p:nvPr>
            <p:ph idx="1"/>
          </p:nvPr>
        </p:nvSpPr>
        <p:spPr>
          <a:xfrm>
            <a:off x="457200" y="1371600"/>
            <a:ext cx="8229600" cy="4953000"/>
          </a:xfrm>
        </p:spPr>
        <p:txBody>
          <a:bodyPr>
            <a:normAutofit/>
          </a:bodyPr>
          <a:lstStyle/>
          <a:p>
            <a:pPr algn="just"/>
            <a:r>
              <a:rPr lang="en-US" dirty="0"/>
              <a:t>It is derived from Greek word “</a:t>
            </a:r>
            <a:r>
              <a:rPr lang="en-US" dirty="0" err="1"/>
              <a:t>Pragma</a:t>
            </a:r>
            <a:r>
              <a:rPr lang="en-US" dirty="0"/>
              <a:t>” which means use. In literal meaning “Use is the criteria of reality</a:t>
            </a:r>
            <a:r>
              <a:rPr lang="en-US" dirty="0" smtClean="0"/>
              <a:t>”</a:t>
            </a:r>
            <a:endParaRPr lang="en-US" dirty="0"/>
          </a:p>
          <a:p>
            <a:pPr algn="just"/>
            <a:r>
              <a:rPr lang="en-US" dirty="0"/>
              <a:t>Oxford Dictionary: Dealing with matters according to their practical significance or immediate </a:t>
            </a:r>
            <a:r>
              <a:rPr lang="en-US" dirty="0" smtClean="0"/>
              <a:t>importance</a:t>
            </a:r>
            <a:endParaRPr lang="en-US" dirty="0"/>
          </a:p>
          <a:p>
            <a:pPr algn="just"/>
            <a:r>
              <a:rPr lang="en-US" dirty="0"/>
              <a:t>John Dewey: Doctrine that evaluate any assertion solely by its practical consequences and its bearing upon human beings</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b="1" dirty="0"/>
              <a:t>Principles of Pragmatism</a:t>
            </a:r>
            <a:endParaRPr lang="en-US" dirty="0"/>
          </a:p>
        </p:txBody>
      </p:sp>
      <p:sp>
        <p:nvSpPr>
          <p:cNvPr id="3" name="Content Placeholder 2"/>
          <p:cNvSpPr>
            <a:spLocks noGrp="1"/>
          </p:cNvSpPr>
          <p:nvPr>
            <p:ph idx="1"/>
          </p:nvPr>
        </p:nvSpPr>
        <p:spPr>
          <a:xfrm>
            <a:off x="457200" y="1219200"/>
            <a:ext cx="8229600" cy="5105400"/>
          </a:xfrm>
        </p:spPr>
        <p:txBody>
          <a:bodyPr>
            <a:noAutofit/>
          </a:bodyPr>
          <a:lstStyle/>
          <a:p>
            <a:pPr marL="465138" lvl="2" indent="-465138" algn="just"/>
            <a:r>
              <a:rPr lang="en-US" sz="2600" dirty="0"/>
              <a:t>Changing nature of truth (it change with time and place)</a:t>
            </a:r>
          </a:p>
          <a:p>
            <a:pPr marL="465138" lvl="2" indent="-465138" algn="just"/>
            <a:r>
              <a:rPr lang="en-US" sz="2600" dirty="0"/>
              <a:t>Problems as motives of truth</a:t>
            </a:r>
          </a:p>
          <a:p>
            <a:pPr marL="465138" lvl="2" indent="-465138" algn="just"/>
            <a:r>
              <a:rPr lang="en-US" sz="2600" dirty="0"/>
              <a:t>Emphasis on the principle of utility</a:t>
            </a:r>
          </a:p>
          <a:p>
            <a:pPr marL="465138" lvl="2" indent="-465138" algn="just"/>
            <a:r>
              <a:rPr lang="en-US" sz="2600" dirty="0"/>
              <a:t>Opposition to fixed values</a:t>
            </a:r>
          </a:p>
          <a:p>
            <a:pPr marL="465138" lvl="2" indent="-465138" algn="just"/>
            <a:r>
              <a:rPr lang="en-US" sz="2600" dirty="0"/>
              <a:t>Importance of man power</a:t>
            </a:r>
          </a:p>
          <a:p>
            <a:pPr marL="465138" lvl="2" indent="-465138" algn="just"/>
            <a:r>
              <a:rPr lang="en-US" sz="2600" dirty="0"/>
              <a:t>Importance of activity</a:t>
            </a:r>
          </a:p>
          <a:p>
            <a:pPr marL="465138" lvl="2" indent="-465138" algn="just"/>
            <a:r>
              <a:rPr lang="en-US" sz="2600" dirty="0"/>
              <a:t>Faith in present and future</a:t>
            </a:r>
          </a:p>
          <a:p>
            <a:pPr marL="465138" lvl="2" indent="-465138" algn="just"/>
            <a:r>
              <a:rPr lang="en-US" sz="2600" dirty="0"/>
              <a:t>Opposition to social customs and traditions</a:t>
            </a:r>
          </a:p>
          <a:p>
            <a:pPr marL="465138" lvl="2" indent="-465138" algn="just"/>
            <a:r>
              <a:rPr lang="en-US" sz="2600" dirty="0"/>
              <a:t>Emphasis upon social and democratic values</a:t>
            </a:r>
          </a:p>
          <a:p>
            <a:pPr algn="just"/>
            <a:r>
              <a:rPr lang="en-US" sz="2600" dirty="0"/>
              <a:t>Faith in pluralism (the thing which could testified by experience)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JOHN DEWEY</a:t>
            </a:r>
            <a:endParaRPr lang="en-US" dirty="0"/>
          </a:p>
        </p:txBody>
      </p:sp>
      <p:sp>
        <p:nvSpPr>
          <p:cNvPr id="3" name="Content Placeholder 2"/>
          <p:cNvSpPr>
            <a:spLocks noGrp="1"/>
          </p:cNvSpPr>
          <p:nvPr>
            <p:ph idx="1"/>
          </p:nvPr>
        </p:nvSpPr>
        <p:spPr/>
        <p:txBody>
          <a:bodyPr/>
          <a:lstStyle/>
          <a:p>
            <a:r>
              <a:rPr lang="en-US" b="1" dirty="0"/>
              <a:t>Life History: </a:t>
            </a:r>
            <a:endParaRPr lang="en-US" dirty="0"/>
          </a:p>
          <a:p>
            <a:pPr>
              <a:buNone/>
            </a:pPr>
            <a:r>
              <a:rPr lang="en-US" dirty="0" smtClean="0"/>
              <a:t>	He </a:t>
            </a:r>
            <a:r>
              <a:rPr lang="en-US" dirty="0"/>
              <a:t>was born in 1859 and died in 1952. He was greatest of pragmatist</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b="1" dirty="0"/>
              <a:t>Aims of Education</a:t>
            </a:r>
            <a:endParaRPr lang="en-US" dirty="0"/>
          </a:p>
        </p:txBody>
      </p:sp>
      <p:sp>
        <p:nvSpPr>
          <p:cNvPr id="3" name="Content Placeholder 2"/>
          <p:cNvSpPr>
            <a:spLocks noGrp="1"/>
          </p:cNvSpPr>
          <p:nvPr>
            <p:ph idx="1"/>
          </p:nvPr>
        </p:nvSpPr>
        <p:spPr>
          <a:xfrm>
            <a:off x="457200" y="1447799"/>
            <a:ext cx="8229600" cy="4267201"/>
          </a:xfrm>
        </p:spPr>
        <p:txBody>
          <a:bodyPr/>
          <a:lstStyle/>
          <a:p>
            <a:pPr marL="465138" lvl="2" indent="-465138"/>
            <a:r>
              <a:rPr lang="en-US" sz="2800" dirty="0" smtClean="0"/>
              <a:t>Development </a:t>
            </a:r>
            <a:r>
              <a:rPr lang="en-US" sz="2800" dirty="0"/>
              <a:t>of child powers and abilities</a:t>
            </a:r>
          </a:p>
          <a:p>
            <a:pPr marL="465138" lvl="2" indent="-465138"/>
            <a:r>
              <a:rPr lang="en-US" sz="2800" dirty="0"/>
              <a:t>Opportunity to be active and contribution to social awakening</a:t>
            </a:r>
          </a:p>
          <a:p>
            <a:pPr marL="465138" lvl="2" indent="-465138"/>
            <a:r>
              <a:rPr lang="en-US" sz="2800" dirty="0"/>
              <a:t>Creation of social efficiency</a:t>
            </a:r>
          </a:p>
          <a:p>
            <a:pPr marL="465138" lvl="2" indent="-465138"/>
            <a:r>
              <a:rPr lang="en-US" sz="2800" dirty="0"/>
              <a:t>Instilling democratic values</a:t>
            </a:r>
          </a:p>
          <a:p>
            <a:pPr marL="465138" lvl="2" indent="-465138"/>
            <a:r>
              <a:rPr lang="en-US" sz="2800" dirty="0"/>
              <a:t>Preparing child for future life</a:t>
            </a:r>
          </a:p>
          <a:p>
            <a:pPr marL="465138" lvl="2" indent="-465138"/>
            <a:r>
              <a:rPr lang="en-US" sz="2800" dirty="0"/>
              <a:t>Laid foundation of progressive education</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Educational Curriculum</a:t>
            </a:r>
            <a:endParaRPr lang="en-US" dirty="0"/>
          </a:p>
        </p:txBody>
      </p:sp>
      <p:sp>
        <p:nvSpPr>
          <p:cNvPr id="3" name="Content Placeholder 2"/>
          <p:cNvSpPr>
            <a:spLocks noGrp="1"/>
          </p:cNvSpPr>
          <p:nvPr>
            <p:ph idx="1"/>
          </p:nvPr>
        </p:nvSpPr>
        <p:spPr>
          <a:xfrm>
            <a:off x="457200" y="1600200"/>
            <a:ext cx="8229600" cy="4800600"/>
          </a:xfrm>
        </p:spPr>
        <p:txBody>
          <a:bodyPr>
            <a:normAutofit fontScale="85000" lnSpcReduction="20000"/>
          </a:bodyPr>
          <a:lstStyle/>
          <a:p>
            <a:pPr algn="just"/>
            <a:r>
              <a:rPr lang="en-US" dirty="0"/>
              <a:t>He believed that educational process should have two aspects</a:t>
            </a:r>
          </a:p>
          <a:p>
            <a:pPr algn="just">
              <a:buNone/>
            </a:pPr>
            <a:endParaRPr lang="en-US" sz="2100" dirty="0"/>
          </a:p>
          <a:p>
            <a:pPr lvl="0" algn="just"/>
            <a:r>
              <a:rPr lang="en-US" b="1" dirty="0"/>
              <a:t>Psychological:</a:t>
            </a:r>
            <a:r>
              <a:rPr lang="en-US" dirty="0"/>
              <a:t> child should be educated according to his interest and inclination. Education should be attempted only after discovering the interest of child and these should be used as the basis for determining the curriculum.</a:t>
            </a:r>
          </a:p>
          <a:p>
            <a:pPr algn="just">
              <a:buNone/>
            </a:pPr>
            <a:endParaRPr lang="en-US" dirty="0"/>
          </a:p>
          <a:p>
            <a:pPr lvl="0" algn="just"/>
            <a:r>
              <a:rPr lang="en-US" b="1" dirty="0"/>
              <a:t>Social:</a:t>
            </a:r>
            <a:r>
              <a:rPr lang="en-US" dirty="0"/>
              <a:t> all education has its beginning in the individual participation. It is necessary to create an atmosphere in the school which will allow the child to take an active part in social awakening of his group.</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t>Principle of Curriculum Construction</a:t>
            </a:r>
            <a:endParaRPr lang="en-US" sz="3600" dirty="0"/>
          </a:p>
        </p:txBody>
      </p:sp>
      <p:sp>
        <p:nvSpPr>
          <p:cNvPr id="3" name="Content Placeholder 2"/>
          <p:cNvSpPr>
            <a:spLocks noGrp="1"/>
          </p:cNvSpPr>
          <p:nvPr>
            <p:ph idx="1"/>
          </p:nvPr>
        </p:nvSpPr>
        <p:spPr/>
        <p:txBody>
          <a:bodyPr>
            <a:normAutofit/>
          </a:bodyPr>
          <a:lstStyle/>
          <a:p>
            <a:pPr marL="514350" lvl="0" indent="-514350" algn="just">
              <a:buFont typeface="+mj-lt"/>
              <a:buAutoNum type="arabicPeriod"/>
            </a:pPr>
            <a:r>
              <a:rPr lang="en-US" b="1" dirty="0"/>
              <a:t>Principles of Utility</a:t>
            </a:r>
            <a:r>
              <a:rPr lang="en-US" dirty="0"/>
              <a:t>: those subjects, activities and experiences should include in curriculum which are useful to present need of child and also meet future expectation of adult life. Language, history, physical education, science, agriculture and geography for boys and home economics for </a:t>
            </a:r>
            <a:r>
              <a:rPr lang="en-US" dirty="0" smtClean="0"/>
              <a:t>girls</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marL="514350" indent="-514350" algn="just">
              <a:buFont typeface="+mj-lt"/>
              <a:buAutoNum type="arabicPeriod" startAt="2"/>
            </a:pPr>
            <a:r>
              <a:rPr lang="en-US" b="1" dirty="0"/>
              <a:t>Principle of Interest</a:t>
            </a:r>
            <a:r>
              <a:rPr lang="en-US" dirty="0"/>
              <a:t>: child show four major interest, desire to talk, and exchange ideas, discovery, creation and artistic expression. Curriculum should be conditioned by these four. It is design to include teaching of reading and writing, counting, manual skill, science, music and other arts. Not introduce all these subjects at once but teach at particular stages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lstStyle/>
          <a:p>
            <a:pPr marL="514350" lvl="0" indent="-514350" algn="just">
              <a:buFont typeface="+mj-lt"/>
              <a:buAutoNum type="arabicPeriod" startAt="3"/>
            </a:pPr>
            <a:r>
              <a:rPr lang="en-US" b="1" dirty="0"/>
              <a:t>Principle of Experiment:</a:t>
            </a:r>
            <a:r>
              <a:rPr lang="en-US" dirty="0"/>
              <a:t> Dewey condemned the principle of cramming and emphasizes the principle of work and experience. The teaching of each subject should be related to content of child experience. It can be multiplied and reinforced by presenting different kinds of activities in the form of problems, which promote original thinking and freedom to develop social and purposeful attitude.</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bai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TotalTime>
  <Words>905</Words>
  <Application>Microsoft Office PowerPoint</Application>
  <PresentationFormat>On-screen Show (4:3)</PresentationFormat>
  <Paragraphs>87</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PRAGMATISM / JOHN DEWEY</vt:lpstr>
      <vt:lpstr>Definition of Pragmatism</vt:lpstr>
      <vt:lpstr>Principles of Pragmatism</vt:lpstr>
      <vt:lpstr>JOHN DEWEY</vt:lpstr>
      <vt:lpstr>Aims of Education</vt:lpstr>
      <vt:lpstr>Educational Curriculum</vt:lpstr>
      <vt:lpstr>Principle of Curriculum Construction</vt:lpstr>
      <vt:lpstr>Slide 8</vt:lpstr>
      <vt:lpstr>Slide 9</vt:lpstr>
      <vt:lpstr>Slide 10</vt:lpstr>
      <vt:lpstr>Pragmatism and Teacher</vt:lpstr>
      <vt:lpstr>Pragmatism and Discipline</vt:lpstr>
      <vt:lpstr>Merits of Pragmatism</vt:lpstr>
      <vt:lpstr>Demerits of Pragmatism</vt:lpstr>
      <vt:lpstr>PROJECT METHOD</vt:lpstr>
      <vt:lpstr>Principles of Project Method</vt:lpstr>
      <vt:lpstr>Slide 17</vt:lpstr>
      <vt:lpstr>Role of Teacher in Project Method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PRAGMATISM / JOHN DEWEY</dc:title>
  <dc:creator>Common</dc:creator>
  <cp:lastModifiedBy>Dr. M. Athar Hussain</cp:lastModifiedBy>
  <cp:revision>11</cp:revision>
  <dcterms:created xsi:type="dcterms:W3CDTF">2013-01-14T10:03:57Z</dcterms:created>
  <dcterms:modified xsi:type="dcterms:W3CDTF">2016-11-30T14:33:02Z</dcterms:modified>
</cp:coreProperties>
</file>